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64" r:id="rId2"/>
    <p:sldId id="262" r:id="rId3"/>
    <p:sldId id="272" r:id="rId4"/>
    <p:sldId id="280" r:id="rId5"/>
    <p:sldId id="278" r:id="rId6"/>
    <p:sldId id="279" r:id="rId7"/>
    <p:sldId id="281" r:id="rId8"/>
    <p:sldId id="282" r:id="rId9"/>
    <p:sldId id="283" r:id="rId10"/>
    <p:sldId id="291" r:id="rId11"/>
    <p:sldId id="284" r:id="rId12"/>
    <p:sldId id="286" r:id="rId13"/>
    <p:sldId id="287" r:id="rId14"/>
    <p:sldId id="285" r:id="rId15"/>
    <p:sldId id="288" r:id="rId16"/>
    <p:sldId id="289" r:id="rId17"/>
    <p:sldId id="290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6" r:id="rId32"/>
    <p:sldId id="305" r:id="rId33"/>
    <p:sldId id="307" r:id="rId34"/>
    <p:sldId id="310" r:id="rId35"/>
    <p:sldId id="308" r:id="rId36"/>
    <p:sldId id="311" r:id="rId37"/>
    <p:sldId id="263" r:id="rId38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1B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52" autoAdjust="0"/>
    <p:restoredTop sz="94653" autoAdjust="0"/>
  </p:normalViewPr>
  <p:slideViewPr>
    <p:cSldViewPr snapToObjects="1">
      <p:cViewPr varScale="1">
        <p:scale>
          <a:sx n="88" d="100"/>
          <a:sy n="88" d="100"/>
        </p:scale>
        <p:origin x="-18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C12BB7-F175-4C0B-8AFA-A663BCD191BA}" type="datetimeFigureOut">
              <a:rPr lang="de-DE" smtClean="0"/>
              <a:pPr/>
              <a:t>17.09.2014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70151-360C-4A4B-9FDF-3CD797078DE1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_daten\dienstliches\2014\ppt\PPT_HG_Folie_01_Kopf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79105"/>
            <a:ext cx="9144000" cy="639763"/>
          </a:xfrm>
          <a:prstGeom prst="rect">
            <a:avLst/>
          </a:prstGeom>
          <a:noFill/>
        </p:spPr>
      </p:pic>
      <p:pic>
        <p:nvPicPr>
          <p:cNvPr id="1027" name="Picture 3" descr="D:\_daten\dienstliches\2014\ppt\PPT_HG_Folie_01_Fuss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2554" y="4448944"/>
            <a:ext cx="9144000" cy="2035175"/>
          </a:xfrm>
          <a:prstGeom prst="rect">
            <a:avLst/>
          </a:prstGeom>
          <a:noFill/>
        </p:spPr>
      </p:pic>
      <p:sp>
        <p:nvSpPr>
          <p:cNvPr id="17" name="Textplatzhalter 16"/>
          <p:cNvSpPr>
            <a:spLocks noGrp="1"/>
          </p:cNvSpPr>
          <p:nvPr>
            <p:ph type="body" sz="quarter" idx="10" hasCustomPrompt="1"/>
          </p:nvPr>
        </p:nvSpPr>
        <p:spPr>
          <a:xfrm>
            <a:off x="285428" y="1077913"/>
            <a:ext cx="8463036" cy="1657350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2400">
                <a:latin typeface="Arial" pitchFamily="34" charset="0"/>
                <a:cs typeface="Arial" pitchFamily="34" charset="0"/>
              </a:defRPr>
            </a:lvl1pPr>
            <a:lvl2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Überschrift</a:t>
            </a:r>
            <a:endParaRPr lang="de-DE" dirty="0"/>
          </a:p>
        </p:txBody>
      </p:sp>
      <p:sp>
        <p:nvSpPr>
          <p:cNvPr id="18" name="Textplatzhalter 16"/>
          <p:cNvSpPr>
            <a:spLocks noGrp="1"/>
          </p:cNvSpPr>
          <p:nvPr>
            <p:ph type="body" sz="quarter" idx="11" hasCustomPrompt="1"/>
          </p:nvPr>
        </p:nvSpPr>
        <p:spPr>
          <a:xfrm>
            <a:off x="285428" y="2705869"/>
            <a:ext cx="8463036" cy="1657350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400">
                <a:latin typeface="Arial" pitchFamily="34" charset="0"/>
                <a:cs typeface="Arial" pitchFamily="34" charset="0"/>
              </a:defRPr>
            </a:lvl1pPr>
            <a:lvl2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2pPr>
            <a:lvl3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3pPr>
            <a:lvl4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4pPr>
            <a:lvl5pPr marL="0" indent="0">
              <a:buFontTx/>
              <a:buNone/>
              <a:defRPr sz="36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Unterüberschrift</a:t>
            </a:r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_daten\dienstliches\2014\ppt\PPT_HG_Folie_02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108" y="6281167"/>
            <a:ext cx="9144000" cy="184150"/>
          </a:xfrm>
          <a:prstGeom prst="rect">
            <a:avLst/>
          </a:prstGeom>
          <a:noFill/>
        </p:spPr>
      </p:pic>
      <p:sp>
        <p:nvSpPr>
          <p:cNvPr id="15" name="Textplatzhalt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354658" y="6461125"/>
            <a:ext cx="3146747" cy="25987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algn="l" defTabSz="457200" rtl="0" eaLnBrk="1" latinLnBrk="0" hangingPunct="1">
              <a:buFontTx/>
              <a:buNone/>
              <a:defRPr lang="de-DE" sz="900" kern="1200" baseline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r>
              <a:rPr lang="de-DE" sz="900" smtClean="0">
                <a:latin typeface="Arial"/>
                <a:cs typeface="Arial"/>
              </a:rPr>
              <a:t>Dr. Peter Ulbig, Division Q and DKD</a:t>
            </a:r>
            <a:endParaRPr lang="de-DE" sz="900" dirty="0" smtClean="0">
              <a:latin typeface="Arial"/>
              <a:cs typeface="Arial"/>
            </a:endParaRPr>
          </a:p>
        </p:txBody>
      </p:sp>
      <p:sp>
        <p:nvSpPr>
          <p:cNvPr id="16" name="Textplatzhalt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3059832" y="6461125"/>
            <a:ext cx="3112368" cy="259879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>
            <a:lvl1pPr marL="0" algn="ctr" defTabSz="457200" rtl="0" eaLnBrk="1" latinLnBrk="0" hangingPunct="1">
              <a:buFontTx/>
              <a:buNone/>
              <a:defRPr lang="de-DE" sz="900" kern="1200" baseline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0" algn="l" defTabSz="457200" rtl="0" eaLnBrk="1" latinLnBrk="0" hangingPunct="1">
              <a:defRPr lang="de-DE" sz="900" kern="120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0" algn="l" defTabSz="457200" rtl="0" eaLnBrk="1" latinLnBrk="0" hangingPunct="1">
              <a:defRPr lang="de-DE" sz="900" kern="120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</a:lstStyle>
          <a:p>
            <a:pPr algn="ctr"/>
            <a:r>
              <a:rPr lang="de-DE" sz="900" smtClean="0">
                <a:latin typeface="Arial"/>
                <a:cs typeface="Arial"/>
              </a:rPr>
              <a:t>Smart Metering in Smart Grids, Moscow, 16.September 2014</a:t>
            </a:r>
            <a:endParaRPr lang="de-DE" sz="900" dirty="0">
              <a:latin typeface="Arial"/>
              <a:cs typeface="Arial"/>
            </a:endParaRPr>
          </a:p>
        </p:txBody>
      </p:sp>
      <p:sp>
        <p:nvSpPr>
          <p:cNvPr id="18" name="Textfeld 17"/>
          <p:cNvSpPr txBox="1"/>
          <p:nvPr userDrawn="1"/>
        </p:nvSpPr>
        <p:spPr>
          <a:xfrm>
            <a:off x="7416000" y="6477000"/>
            <a:ext cx="1371600" cy="228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de-DE" sz="900" smtClean="0">
                <a:latin typeface="Arial"/>
                <a:cs typeface="Arial"/>
              </a:rPr>
              <a:t>Page </a:t>
            </a:r>
            <a:fld id="{555BDF50-12B4-EA4D-AA07-4DCED531001B}" type="slidenum">
              <a:rPr lang="de-DE" sz="900" smtClean="0">
                <a:latin typeface="Arial"/>
                <a:cs typeface="Arial"/>
              </a:rPr>
              <a:pPr algn="r"/>
              <a:t>‹Nr.›</a:t>
            </a:fld>
            <a:r>
              <a:rPr lang="de-DE" sz="900" smtClean="0">
                <a:latin typeface="Arial"/>
                <a:cs typeface="Arial"/>
              </a:rPr>
              <a:t> of 36</a:t>
            </a:r>
            <a:endParaRPr lang="de-DE" sz="900" dirty="0">
              <a:latin typeface="Arial"/>
              <a:cs typeface="Arial"/>
            </a:endParaRPr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354658" y="764704"/>
            <a:ext cx="8432942" cy="0"/>
          </a:xfrm>
          <a:prstGeom prst="line">
            <a:avLst/>
          </a:prstGeom>
          <a:ln w="19050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hteck 9"/>
          <p:cNvSpPr/>
          <p:nvPr userDrawn="1"/>
        </p:nvSpPr>
        <p:spPr>
          <a:xfrm>
            <a:off x="6804248" y="6309320"/>
            <a:ext cx="1960334" cy="2160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 userDrawn="1"/>
        </p:nvSpPr>
        <p:spPr>
          <a:xfrm>
            <a:off x="6356082" y="6258094"/>
            <a:ext cx="260840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smtClean="0">
                <a:latin typeface="Albertus Medium" pitchFamily="34" charset="0"/>
              </a:rPr>
              <a:t>National</a:t>
            </a:r>
            <a:r>
              <a:rPr lang="de-DE" sz="1050" baseline="0" smtClean="0">
                <a:latin typeface="Albertus Medium" pitchFamily="34" charset="0"/>
              </a:rPr>
              <a:t> metrology institute of Germany</a:t>
            </a:r>
            <a:endParaRPr lang="de-DE" sz="1050">
              <a:latin typeface="Albertus Medium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tzte 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_daten\dienstliches\2014\ppt\PPT_HG_Folie_03.png"/>
          <p:cNvPicPr>
            <a:picLocks noChangeAspect="1" noChangeArrowheads="1"/>
          </p:cNvPicPr>
          <p:nvPr userDrawn="1"/>
        </p:nvPicPr>
        <p:blipFill>
          <a:blip r:embed="rId2"/>
          <a:srcRect r="79588"/>
          <a:stretch>
            <a:fillRect/>
          </a:stretch>
        </p:blipFill>
        <p:spPr bwMode="auto">
          <a:xfrm>
            <a:off x="1289" y="4396284"/>
            <a:ext cx="1866478" cy="208438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ptb.de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835366" y="1555626"/>
            <a:ext cx="8463036" cy="1657350"/>
          </a:xfrm>
        </p:spPr>
        <p:txBody>
          <a:bodyPr/>
          <a:lstStyle/>
          <a:p>
            <a:r>
              <a:rPr lang="de-DE" sz="3600" b="1" smtClean="0">
                <a:latin typeface="+mj-lt"/>
              </a:rPr>
              <a:t>New challenge for legal metrology –</a:t>
            </a:r>
          </a:p>
          <a:p>
            <a:r>
              <a:rPr lang="de-DE" sz="3600" b="1" smtClean="0">
                <a:solidFill>
                  <a:srgbClr val="0091BC"/>
                </a:solidFill>
                <a:latin typeface="+mj-lt"/>
              </a:rPr>
              <a:t>Smart Metering in Smart Grids</a:t>
            </a:r>
            <a:endParaRPr lang="de-DE" sz="3600" b="1" dirty="0" smtClean="0">
              <a:solidFill>
                <a:srgbClr val="0091BC"/>
              </a:solidFill>
              <a:latin typeface="+mj-lt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1"/>
          </p:nvPr>
        </p:nvSpPr>
        <p:spPr>
          <a:xfrm>
            <a:off x="835366" y="5949280"/>
            <a:ext cx="8463036" cy="507107"/>
          </a:xfrm>
        </p:spPr>
        <p:txBody>
          <a:bodyPr/>
          <a:lstStyle/>
          <a:p>
            <a:r>
              <a:rPr lang="de-DE" sz="1800" smtClean="0">
                <a:latin typeface="+mj-lt"/>
              </a:rPr>
              <a:t>COOMET TC 2 seminar, Moscow, 16 September 2014</a:t>
            </a:r>
            <a:endParaRPr lang="de-DE" sz="1800">
              <a:latin typeface="+mj-lt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768423" y="4182760"/>
            <a:ext cx="4981748" cy="10464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de-DE" sz="800" b="1" smtClean="0">
              <a:latin typeface="+mj-lt"/>
              <a:cs typeface="Arial" pitchFamily="34" charset="0"/>
            </a:endParaRPr>
          </a:p>
          <a:p>
            <a:r>
              <a:rPr lang="de-DE" b="1" smtClean="0">
                <a:latin typeface="+mj-lt"/>
                <a:cs typeface="Arial" pitchFamily="34" charset="0"/>
              </a:rPr>
              <a:t>  </a:t>
            </a:r>
            <a:r>
              <a:rPr lang="de-DE" smtClean="0">
                <a:latin typeface="+mj-lt"/>
                <a:cs typeface="Arial" pitchFamily="34" charset="0"/>
              </a:rPr>
              <a:t>Head of Division Q </a:t>
            </a:r>
          </a:p>
          <a:p>
            <a:r>
              <a:rPr lang="de-DE" smtClean="0">
                <a:latin typeface="+mj-lt"/>
                <a:cs typeface="Arial" pitchFamily="34" charset="0"/>
              </a:rPr>
              <a:t>„Scientific-technical cross-sectional tasks“ and</a:t>
            </a:r>
          </a:p>
          <a:p>
            <a:r>
              <a:rPr lang="de-DE" smtClean="0">
                <a:latin typeface="+mj-lt"/>
                <a:cs typeface="Arial" pitchFamily="34" charset="0"/>
              </a:rPr>
              <a:t>  Chairperson of the Deutsche Kalibrierdienst (DKD)</a:t>
            </a:r>
            <a:endParaRPr lang="de-DE">
              <a:latin typeface="+mj-lt"/>
              <a:cs typeface="Arial" pitchFamily="34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809240" y="3932779"/>
            <a:ext cx="2091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smtClean="0">
                <a:cs typeface="Arial" pitchFamily="34" charset="0"/>
              </a:rPr>
              <a:t> Dr. Peter Ulbig</a:t>
            </a:r>
            <a:endParaRPr lang="de-DE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3533573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1. The need for energy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658" y="980728"/>
            <a:ext cx="8388109" cy="4857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3533573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1. The need for energy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895922"/>
            <a:ext cx="7862962" cy="522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4040956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2. The future: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924" y="983458"/>
            <a:ext cx="8244532" cy="510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4040956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2. The future: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257" y="908720"/>
            <a:ext cx="8383215" cy="5234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4040956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2. The future: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6" name="Grafik 5" descr="home-hero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96752"/>
            <a:ext cx="8802172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4040956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2. The future: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9218" name="Picture 2" descr="http://greentechadvocates.com/wp-content/uploads/2011/01/ge_netzeroenergyhome_00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1526" y="879692"/>
            <a:ext cx="7430785" cy="52895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5352661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3.  Smart Metering in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20482" name="Picture 2" descr="http://images01.futurezone.at/smart-meter-neu-1.jpg/24.490.0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658" y="1115251"/>
            <a:ext cx="8465814" cy="47620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5352661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3.  Smart Metering in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687" y="980728"/>
            <a:ext cx="8152769" cy="516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5352661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3.  Smart Metering in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947" y="1196752"/>
            <a:ext cx="8391525" cy="461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5352661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3.  Smart Metering in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085850"/>
            <a:ext cx="8213725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 descr="DKD-Logo HKS 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260648"/>
            <a:ext cx="1153716" cy="401418"/>
          </a:xfrm>
          <a:prstGeom prst="rect">
            <a:avLst/>
          </a:prstGeom>
        </p:spPr>
      </p:pic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1094893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Topics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sp>
        <p:nvSpPr>
          <p:cNvPr id="10" name="Text Box 1"/>
          <p:cNvSpPr txBox="1">
            <a:spLocks noChangeArrowheads="1"/>
          </p:cNvSpPr>
          <p:nvPr/>
        </p:nvSpPr>
        <p:spPr bwMode="auto">
          <a:xfrm>
            <a:off x="755576" y="1247415"/>
            <a:ext cx="6906547" cy="39724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The need for energy</a:t>
            </a: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800" b="1" smtClean="0">
              <a:latin typeface="+mj-lt"/>
              <a:cs typeface="Arial" pitchFamily="34" charset="0"/>
            </a:endParaRP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The future: Smart Grids</a:t>
            </a: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800" b="1" smtClean="0">
              <a:latin typeface="+mj-lt"/>
              <a:cs typeface="Arial" pitchFamily="34" charset="0"/>
            </a:endParaRP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Smart Metering in Smart Grids</a:t>
            </a: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800" b="1" smtClean="0">
              <a:latin typeface="+mj-lt"/>
              <a:cs typeface="Arial" pitchFamily="34" charset="0"/>
            </a:endParaRP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Requirements on Smart Meter Gateways</a:t>
            </a: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800" b="1" smtClean="0">
              <a:latin typeface="+mj-lt"/>
              <a:cs typeface="Arial" pitchFamily="34" charset="0"/>
            </a:endParaRPr>
          </a:p>
          <a:p>
            <a:pPr marL="514350" indent="-514350">
              <a:buClrTx/>
              <a:buFontTx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The future</a:t>
            </a:r>
            <a:endParaRPr lang="de-DE" sz="2800" b="1"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5352661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3.  Smart Metering in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6" name="Grafik 5" descr="vdew-slp-h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845821"/>
            <a:ext cx="7513833" cy="5391491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483768" y="899428"/>
            <a:ext cx="451617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mtClean="0"/>
              <a:t>Standard consumption profiles of a household</a:t>
            </a:r>
            <a:endParaRPr lang="de-DE"/>
          </a:p>
        </p:txBody>
      </p:sp>
      <p:sp>
        <p:nvSpPr>
          <p:cNvPr id="9" name="Pfeil nach rechts 8"/>
          <p:cNvSpPr/>
          <p:nvPr/>
        </p:nvSpPr>
        <p:spPr>
          <a:xfrm rot="14758093">
            <a:off x="3942074" y="3860248"/>
            <a:ext cx="504056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4240321" y="4221088"/>
            <a:ext cx="1267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workingday</a:t>
            </a:r>
            <a:endParaRPr lang="de-DE"/>
          </a:p>
        </p:txBody>
      </p:sp>
      <p:sp>
        <p:nvSpPr>
          <p:cNvPr id="11" name="Pfeil nach rechts 10"/>
          <p:cNvSpPr/>
          <p:nvPr/>
        </p:nvSpPr>
        <p:spPr>
          <a:xfrm rot="1840295">
            <a:off x="3242056" y="2242073"/>
            <a:ext cx="504056" cy="2880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2284815" y="1916832"/>
            <a:ext cx="9910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saturday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5352661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3.  Smart Metering in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6" name="Grafik 5" descr="vdew-slp-h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845821"/>
            <a:ext cx="7513833" cy="5391491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483768" y="899428"/>
            <a:ext cx="342831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mtClean="0"/>
              <a:t>            Tariffs depending on time    </a:t>
            </a:r>
            <a:endParaRPr lang="de-DE"/>
          </a:p>
        </p:txBody>
      </p:sp>
      <p:cxnSp>
        <p:nvCxnSpPr>
          <p:cNvPr id="14" name="Gerade Verbindung 13"/>
          <p:cNvCxnSpPr/>
          <p:nvPr/>
        </p:nvCxnSpPr>
        <p:spPr>
          <a:xfrm flipV="1">
            <a:off x="3501405" y="1268760"/>
            <a:ext cx="134491" cy="45365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 flipV="1">
            <a:off x="4716016" y="1268760"/>
            <a:ext cx="134491" cy="45365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 flipV="1">
            <a:off x="5229597" y="1268760"/>
            <a:ext cx="134491" cy="45365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 flipV="1">
            <a:off x="6525741" y="1268760"/>
            <a:ext cx="134491" cy="453650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2195736" y="141277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smtClean="0"/>
              <a:t>1</a:t>
            </a:r>
            <a:endParaRPr lang="de-DE" sz="2800"/>
          </a:p>
        </p:txBody>
      </p:sp>
      <p:sp>
        <p:nvSpPr>
          <p:cNvPr id="20" name="Textfeld 19"/>
          <p:cNvSpPr txBox="1"/>
          <p:nvPr/>
        </p:nvSpPr>
        <p:spPr>
          <a:xfrm>
            <a:off x="4060576" y="141277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smtClean="0"/>
              <a:t>2</a:t>
            </a:r>
            <a:endParaRPr lang="de-DE" sz="2800"/>
          </a:p>
        </p:txBody>
      </p:sp>
      <p:sp>
        <p:nvSpPr>
          <p:cNvPr id="21" name="Textfeld 20"/>
          <p:cNvSpPr txBox="1"/>
          <p:nvPr/>
        </p:nvSpPr>
        <p:spPr>
          <a:xfrm>
            <a:off x="4924672" y="141277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smtClean="0"/>
              <a:t>3</a:t>
            </a:r>
            <a:endParaRPr lang="de-DE" sz="2800"/>
          </a:p>
        </p:txBody>
      </p:sp>
      <p:sp>
        <p:nvSpPr>
          <p:cNvPr id="22" name="Textfeld 21"/>
          <p:cNvSpPr txBox="1"/>
          <p:nvPr/>
        </p:nvSpPr>
        <p:spPr>
          <a:xfrm>
            <a:off x="5788768" y="141277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smtClean="0"/>
              <a:t>4</a:t>
            </a:r>
            <a:endParaRPr lang="de-DE" sz="2800"/>
          </a:p>
        </p:txBody>
      </p:sp>
      <p:sp>
        <p:nvSpPr>
          <p:cNvPr id="23" name="Textfeld 22"/>
          <p:cNvSpPr txBox="1"/>
          <p:nvPr/>
        </p:nvSpPr>
        <p:spPr>
          <a:xfrm>
            <a:off x="6868888" y="1412776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smtClean="0"/>
              <a:t>5</a:t>
            </a:r>
            <a:endParaRPr lang="de-DE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5352661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3.  Smart Metering in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6" name="Grafik 5" descr="vdew-slp-h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845821"/>
            <a:ext cx="7513833" cy="5391491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483768" y="899428"/>
            <a:ext cx="344139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mtClean="0"/>
              <a:t>            Tariffs depending on power </a:t>
            </a:r>
            <a:endParaRPr lang="de-DE"/>
          </a:p>
        </p:txBody>
      </p:sp>
      <p:cxnSp>
        <p:nvCxnSpPr>
          <p:cNvPr id="12" name="Gerade Verbindung 11"/>
          <p:cNvCxnSpPr/>
          <p:nvPr/>
        </p:nvCxnSpPr>
        <p:spPr>
          <a:xfrm>
            <a:off x="1259632" y="2204864"/>
            <a:ext cx="626469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>
            <a:off x="1259632" y="3068960"/>
            <a:ext cx="626469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/>
        </p:nvCxnSpPr>
        <p:spPr>
          <a:xfrm>
            <a:off x="1259632" y="4005064"/>
            <a:ext cx="626469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2116360" y="153762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smtClean="0"/>
              <a:t>1</a:t>
            </a:r>
            <a:endParaRPr lang="de-DE" sz="2800"/>
          </a:p>
        </p:txBody>
      </p:sp>
      <p:sp>
        <p:nvSpPr>
          <p:cNvPr id="20" name="Textfeld 19"/>
          <p:cNvSpPr txBox="1"/>
          <p:nvPr/>
        </p:nvSpPr>
        <p:spPr>
          <a:xfrm>
            <a:off x="2123728" y="240172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smtClean="0"/>
              <a:t>2</a:t>
            </a:r>
            <a:endParaRPr lang="de-DE" sz="2800"/>
          </a:p>
        </p:txBody>
      </p:sp>
      <p:sp>
        <p:nvSpPr>
          <p:cNvPr id="21" name="Textfeld 20"/>
          <p:cNvSpPr txBox="1"/>
          <p:nvPr/>
        </p:nvSpPr>
        <p:spPr>
          <a:xfrm>
            <a:off x="2123728" y="333782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smtClean="0"/>
              <a:t>3</a:t>
            </a:r>
            <a:endParaRPr lang="de-DE" sz="2800"/>
          </a:p>
        </p:txBody>
      </p:sp>
      <p:sp>
        <p:nvSpPr>
          <p:cNvPr id="22" name="Textfeld 21"/>
          <p:cNvSpPr txBox="1"/>
          <p:nvPr/>
        </p:nvSpPr>
        <p:spPr>
          <a:xfrm>
            <a:off x="2123728" y="427393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smtClean="0"/>
              <a:t>4</a:t>
            </a:r>
            <a:endParaRPr lang="de-DE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5352661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3.  Smart Metering in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6" name="Grafik 5" descr="vdew-slp-h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845821"/>
            <a:ext cx="7513833" cy="5391491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483768" y="899428"/>
            <a:ext cx="394633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mtClean="0"/>
              <a:t>            Tariffs depending on </a:t>
            </a:r>
            <a:r>
              <a:rPr lang="de-DE" b="1" smtClean="0"/>
              <a:t>peak</a:t>
            </a:r>
            <a:r>
              <a:rPr lang="de-DE" smtClean="0"/>
              <a:t> power </a:t>
            </a:r>
            <a:endParaRPr lang="de-DE"/>
          </a:p>
        </p:txBody>
      </p:sp>
      <p:cxnSp>
        <p:nvCxnSpPr>
          <p:cNvPr id="12" name="Gerade Verbindung 11"/>
          <p:cNvCxnSpPr/>
          <p:nvPr/>
        </p:nvCxnSpPr>
        <p:spPr>
          <a:xfrm>
            <a:off x="1259632" y="2204864"/>
            <a:ext cx="626469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2116360" y="3337828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smtClean="0"/>
              <a:t>1</a:t>
            </a:r>
            <a:endParaRPr lang="de-DE" sz="2800"/>
          </a:p>
        </p:txBody>
      </p:sp>
      <p:sp>
        <p:nvSpPr>
          <p:cNvPr id="20" name="Textfeld 19"/>
          <p:cNvSpPr txBox="1"/>
          <p:nvPr/>
        </p:nvSpPr>
        <p:spPr>
          <a:xfrm>
            <a:off x="2116360" y="1556792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smtClean="0"/>
              <a:t>2</a:t>
            </a:r>
            <a:endParaRPr lang="de-DE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Grafik 5" descr="home-hero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196752"/>
            <a:ext cx="8802172" cy="4680520"/>
          </a:xfrm>
          <a:prstGeom prst="rect">
            <a:avLst/>
          </a:prstGeom>
        </p:spPr>
      </p:pic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5352661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3.  Smart Metering in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2123728" y="827420"/>
            <a:ext cx="409317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mtClean="0"/>
              <a:t>            Tariffs depending on </a:t>
            </a:r>
            <a:r>
              <a:rPr lang="de-DE" b="1" smtClean="0"/>
              <a:t>excess</a:t>
            </a:r>
            <a:r>
              <a:rPr lang="de-DE" smtClean="0"/>
              <a:t> power </a:t>
            </a:r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300009" y="1340768"/>
            <a:ext cx="1512168" cy="1512168"/>
          </a:xfrm>
          <a:prstGeom prst="ellipse">
            <a:avLst/>
          </a:prstGeom>
          <a:noFill/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5352661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3.  Smart Metering in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560" y="994841"/>
            <a:ext cx="7859216" cy="510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5352661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3.  Smart Metering in Smart Grids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539552" y="1311726"/>
            <a:ext cx="8352928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lvl="1" indent="-266700" defTabSz="266700">
              <a:lnSpc>
                <a:spcPct val="150000"/>
              </a:lnSpc>
              <a:defRPr/>
            </a:pPr>
            <a:r>
              <a:rPr lang="de-DE" sz="1600" b="1" u="sng" smtClean="0">
                <a:latin typeface="Tahoma" pitchFamily="34" charset="0"/>
              </a:rPr>
              <a:t>SMGW operations relevant for legal metrology:</a:t>
            </a:r>
          </a:p>
          <a:p>
            <a:pPr marL="266700" lvl="1" indent="-266700" defTabSz="266700">
              <a:spcBef>
                <a:spcPts val="1800"/>
              </a:spcBef>
              <a:defRPr/>
            </a:pPr>
            <a:r>
              <a:rPr lang="de-DE" sz="1600" smtClean="0">
                <a:latin typeface="Tahoma" pitchFamily="34" charset="0"/>
              </a:rPr>
              <a:t>◊	Generation of new measurement values on the basis of connecting measurend values with time or peak power or times of excess power</a:t>
            </a:r>
            <a:endParaRPr lang="de-DE" sz="1600" smtClean="0">
              <a:latin typeface="Tahoma" pitchFamily="34" charset="0"/>
              <a:sym typeface="Wingdings"/>
            </a:endParaRPr>
          </a:p>
          <a:p>
            <a:pPr marL="276225" lvl="1" indent="-276225" defTabSz="266700">
              <a:spcBef>
                <a:spcPts val="600"/>
              </a:spcBef>
              <a:defRPr/>
            </a:pPr>
            <a:r>
              <a:rPr lang="de-DE" sz="1600" smtClean="0">
                <a:latin typeface="Tahoma" pitchFamily="34" charset="0"/>
              </a:rPr>
              <a:t>◊	Storage of measurement values </a:t>
            </a:r>
            <a:r>
              <a:rPr lang="de-DE" sz="1600" i="1" smtClean="0">
                <a:latin typeface="Tahoma" pitchFamily="34" charset="0"/>
              </a:rPr>
              <a:t>(lists of measurement values)</a:t>
            </a:r>
          </a:p>
          <a:p>
            <a:pPr marL="276225" lvl="1" indent="-276225" defTabSz="266700">
              <a:spcBef>
                <a:spcPts val="600"/>
              </a:spcBef>
              <a:defRPr/>
            </a:pPr>
            <a:r>
              <a:rPr lang="de-DE" sz="1600" smtClean="0">
                <a:latin typeface="Tahoma" pitchFamily="34" charset="0"/>
              </a:rPr>
              <a:t>◊	Assingment of measurement values to registers of tariffs </a:t>
            </a:r>
            <a:r>
              <a:rPr lang="de-DE" sz="1600" i="1" smtClean="0">
                <a:latin typeface="Tahoma" pitchFamily="34" charset="0"/>
              </a:rPr>
              <a:t>(logical evaluation process)</a:t>
            </a:r>
          </a:p>
          <a:p>
            <a:pPr marL="276225" lvl="1" indent="-276225" defTabSz="266700">
              <a:spcBef>
                <a:spcPts val="600"/>
              </a:spcBef>
              <a:defRPr/>
            </a:pPr>
            <a:r>
              <a:rPr lang="de-DE" sz="1600" smtClean="0">
                <a:latin typeface="Tahoma" pitchFamily="34" charset="0"/>
              </a:rPr>
              <a:t>◊	Display for measurement values and recalculated values </a:t>
            </a:r>
            <a:r>
              <a:rPr lang="de-DE" sz="1600" i="1" smtClean="0">
                <a:latin typeface="Tahoma" pitchFamily="34" charset="0"/>
              </a:rPr>
              <a:t>(display)</a:t>
            </a:r>
          </a:p>
          <a:p>
            <a:pPr marL="276225" lvl="1" indent="-276225" defTabSz="266700">
              <a:spcBef>
                <a:spcPts val="600"/>
              </a:spcBef>
              <a:defRPr/>
            </a:pPr>
            <a:r>
              <a:rPr lang="de-DE" sz="1600" smtClean="0">
                <a:latin typeface="Tahoma" pitchFamily="34" charset="0"/>
              </a:rPr>
              <a:t>◊	Update of software</a:t>
            </a:r>
            <a:r>
              <a:rPr lang="de-DE" sz="1600" smtClean="0">
                <a:latin typeface="Tahoma" pitchFamily="34" charset="0"/>
                <a:sym typeface="Wingdings"/>
              </a:rPr>
              <a:t> </a:t>
            </a:r>
            <a:r>
              <a:rPr lang="de-DE" sz="1600" i="1" smtClean="0">
                <a:latin typeface="Tahoma" pitchFamily="34" charset="0"/>
                <a:sym typeface="Wingdings"/>
              </a:rPr>
              <a:t>(software-download) </a:t>
            </a:r>
          </a:p>
          <a:p>
            <a:pPr marL="276225" lvl="1" indent="-276225" defTabSz="266700">
              <a:spcBef>
                <a:spcPts val="600"/>
              </a:spcBef>
              <a:defRPr/>
            </a:pPr>
            <a:r>
              <a:rPr lang="de-DE" sz="1600" smtClean="0">
                <a:latin typeface="Tahoma" pitchFamily="34" charset="0"/>
              </a:rPr>
              <a:t>◊	Logging the access on the gateway </a:t>
            </a:r>
            <a:r>
              <a:rPr lang="de-DE" sz="1600" i="1" smtClean="0">
                <a:latin typeface="Tahoma" pitchFamily="34" charset="0"/>
              </a:rPr>
              <a:t>(logfile)</a:t>
            </a:r>
          </a:p>
          <a:p>
            <a:pPr marL="266700" lvl="1" indent="-266700" defTabSz="266700">
              <a:lnSpc>
                <a:spcPct val="200000"/>
              </a:lnSpc>
              <a:spcBef>
                <a:spcPts val="1200"/>
              </a:spcBef>
              <a:buFont typeface="Wingdings"/>
              <a:buChar char="Ä"/>
              <a:defRPr/>
            </a:pPr>
            <a:r>
              <a:rPr lang="de-DE" sz="1600" b="1" smtClean="0">
                <a:latin typeface="Tahoma" pitchFamily="34" charset="0"/>
                <a:sym typeface="Wingdings"/>
              </a:rPr>
              <a:t>In Germany SMGW represents an „additional device“</a:t>
            </a:r>
            <a:r>
              <a:rPr lang="de-DE" sz="1600" smtClean="0">
                <a:latin typeface="Tahoma" pitchFamily="34" charset="0"/>
                <a:sym typeface="Wingdings"/>
              </a:rPr>
              <a:t> </a:t>
            </a:r>
          </a:p>
          <a:p>
            <a:pPr marL="542925" lvl="1" indent="-266700" defTabSz="266700">
              <a:spcBef>
                <a:spcPts val="600"/>
              </a:spcBef>
              <a:buFont typeface="Wingdings"/>
              <a:buChar char="Ä"/>
              <a:defRPr/>
            </a:pPr>
            <a:r>
              <a:rPr lang="de-DE" sz="1600" smtClean="0">
                <a:latin typeface="Tahoma" pitchFamily="34" charset="0"/>
              </a:rPr>
              <a:t>additional devices are considered to be equal to conventional measuring instruments</a:t>
            </a:r>
          </a:p>
          <a:p>
            <a:pPr marL="542925" lvl="1" indent="-266700" defTabSz="266700">
              <a:spcBef>
                <a:spcPts val="600"/>
              </a:spcBef>
              <a:buFontTx/>
              <a:buChar char="-"/>
              <a:defRPr/>
            </a:pPr>
            <a:r>
              <a:rPr lang="de-DE" sz="1600" smtClean="0">
                <a:latin typeface="Tahoma" pitchFamily="34" charset="0"/>
              </a:rPr>
              <a:t>conformity assessment necessary by notified body (starting 2015) + verification by the verification authorities resp. state approved testing labs </a:t>
            </a:r>
            <a:r>
              <a:rPr lang="de-DE" sz="1600" i="1" smtClean="0">
                <a:latin typeface="Tahoma" pitchFamily="34" charset="0"/>
              </a:rPr>
              <a:t>	</a:t>
            </a:r>
          </a:p>
          <a:p>
            <a:pPr marL="542925" indent="-266700" defTabSz="266700">
              <a:spcBef>
                <a:spcPts val="600"/>
              </a:spcBef>
              <a:buFontTx/>
              <a:buChar char="-"/>
              <a:defRPr/>
            </a:pPr>
            <a:r>
              <a:rPr lang="de-DE" sz="1600" smtClean="0">
                <a:latin typeface="Tahoma" pitchFamily="34" charset="0"/>
              </a:rPr>
              <a:t>additional surveillance by verification authorities  </a:t>
            </a:r>
            <a:endParaRPr lang="de-DE" sz="16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6686937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4.  Requirements on Smart Meter Gateways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658" y="940829"/>
            <a:ext cx="5081438" cy="5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feld 11"/>
          <p:cNvSpPr txBox="1"/>
          <p:nvPr/>
        </p:nvSpPr>
        <p:spPr>
          <a:xfrm>
            <a:off x="5606878" y="1196752"/>
            <a:ext cx="353712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smtClean="0"/>
              <a:t>Document developed</a:t>
            </a:r>
          </a:p>
          <a:p>
            <a:r>
              <a:rPr lang="de-DE" sz="2400" smtClean="0"/>
              <a:t>in cooperation with all</a:t>
            </a:r>
          </a:p>
          <a:p>
            <a:r>
              <a:rPr lang="de-DE" sz="2400" smtClean="0"/>
              <a:t>interested German parties </a:t>
            </a:r>
          </a:p>
          <a:p>
            <a:endParaRPr lang="de-DE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6686937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4.  Requirements on Smart Meter Gateways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55576" y="1556792"/>
            <a:ext cx="8243887" cy="432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defTabSz="361950">
              <a:spcBef>
                <a:spcPts val="200"/>
              </a:spcBef>
              <a:tabLst>
                <a:tab pos="361950" algn="l"/>
              </a:tabLst>
              <a:defRPr/>
            </a:pPr>
            <a:r>
              <a:rPr lang="de-DE" sz="1600" b="1" u="sng" smtClean="0">
                <a:latin typeface="Tahoma" pitchFamily="34" charset="0"/>
              </a:rPr>
              <a:t>Table of contents</a:t>
            </a:r>
            <a:endParaRPr lang="de-DE" sz="1600" b="1" u="sng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Definitions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Introduction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Structure of the document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Requirements on the Smart </a:t>
            </a:r>
            <a:r>
              <a:rPr lang="de-DE" sz="1600" i="1" dirty="0" smtClean="0">
                <a:latin typeface="Tahoma" pitchFamily="34" charset="0"/>
              </a:rPr>
              <a:t>Meter Gateway </a:t>
            </a:r>
            <a:r>
              <a:rPr lang="de-DE" sz="1600" i="1" smtClean="0">
                <a:latin typeface="Tahoma" pitchFamily="34" charset="0"/>
              </a:rPr>
              <a:t>(PP/TD)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Requirements on the client display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Requirements on the communication adaptor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Requirements on transparency software 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Requirements on the external time server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Annex </a:t>
            </a:r>
            <a:r>
              <a:rPr lang="de-DE" sz="1600" i="1" dirty="0" smtClean="0">
                <a:latin typeface="Tahoma" pitchFamily="34" charset="0"/>
              </a:rPr>
              <a:t>A1</a:t>
            </a:r>
            <a:r>
              <a:rPr lang="de-DE" sz="1600" i="1" smtClean="0">
                <a:latin typeface="Tahoma" pitchFamily="34" charset="0"/>
              </a:rPr>
              <a:t>: Requirements on operating systems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Annex </a:t>
            </a:r>
            <a:r>
              <a:rPr lang="de-DE" sz="1600" i="1" dirty="0" smtClean="0">
                <a:latin typeface="Tahoma" pitchFamily="34" charset="0"/>
              </a:rPr>
              <a:t>A2</a:t>
            </a:r>
            <a:r>
              <a:rPr lang="de-DE" sz="1600" i="1" smtClean="0">
                <a:latin typeface="Tahoma" pitchFamily="34" charset="0"/>
              </a:rPr>
              <a:t>: Acknowledged rules of technology in legal metrology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Annex A3: Control of time for data aquisition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Annex </a:t>
            </a:r>
            <a:r>
              <a:rPr lang="de-DE" sz="1600" i="1" dirty="0" smtClean="0">
                <a:latin typeface="Tahoma" pitchFamily="34" charset="0"/>
              </a:rPr>
              <a:t>A4</a:t>
            </a:r>
            <a:r>
              <a:rPr lang="de-DE" sz="1600" i="1" smtClean="0">
                <a:latin typeface="Tahoma" pitchFamily="34" charset="0"/>
              </a:rPr>
              <a:t>: Testing methods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Annex A5: Obligations for the user</a:t>
            </a:r>
            <a:endParaRPr lang="de-DE" sz="1600" i="1" dirty="0" smtClean="0">
              <a:latin typeface="Tahoma" pitchFamily="34" charset="0"/>
            </a:endParaRPr>
          </a:p>
          <a:p>
            <a:pPr marL="342900" indent="-342900" defTabSz="361950">
              <a:spcBef>
                <a:spcPts val="300"/>
              </a:spcBef>
              <a:buAutoNum type="arabicPeriod"/>
              <a:tabLst>
                <a:tab pos="361950" algn="l"/>
              </a:tabLst>
              <a:defRPr/>
            </a:pPr>
            <a:r>
              <a:rPr lang="de-DE" sz="1600" i="1" smtClean="0">
                <a:latin typeface="Tahoma" pitchFamily="34" charset="0"/>
              </a:rPr>
              <a:t>Literature</a:t>
            </a:r>
            <a:endParaRPr lang="de-DE" sz="1600" i="1" dirty="0" smtClean="0">
              <a:latin typeface="Tahoma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7937" y="980728"/>
            <a:ext cx="275152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6686937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4.  Requirements on Smart Meter Gateways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9163" y="987896"/>
            <a:ext cx="7304087" cy="510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3533573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1. The need for energy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9" name="Grafik 8" descr="popgrap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1009650"/>
            <a:ext cx="7366000" cy="4838700"/>
          </a:xfrm>
          <a:prstGeom prst="rect">
            <a:avLst/>
          </a:prstGeom>
        </p:spPr>
      </p:pic>
      <p:cxnSp>
        <p:nvCxnSpPr>
          <p:cNvPr id="13" name="Gerade Verbindung 12"/>
          <p:cNvCxnSpPr/>
          <p:nvPr/>
        </p:nvCxnSpPr>
        <p:spPr>
          <a:xfrm>
            <a:off x="7269630" y="2598238"/>
            <a:ext cx="0" cy="3600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6686937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4.  Requirements on Smart Meter Gateways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693381" y="1340768"/>
            <a:ext cx="5293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/>
              <a:t>BSI = German authority for security in IT</a:t>
            </a:r>
            <a:endParaRPr lang="de-DE" sz="2400" b="1"/>
          </a:p>
        </p:txBody>
      </p:sp>
      <p:sp>
        <p:nvSpPr>
          <p:cNvPr id="8" name="Pfeil nach unten 7"/>
          <p:cNvSpPr/>
          <p:nvPr/>
        </p:nvSpPr>
        <p:spPr>
          <a:xfrm>
            <a:off x="4103948" y="1988840"/>
            <a:ext cx="504056" cy="57606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1518493" y="2967335"/>
            <a:ext cx="57602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400" b="1" smtClean="0"/>
              <a:t>Additional approval necessary concerning </a:t>
            </a:r>
          </a:p>
          <a:p>
            <a:pPr algn="ctr"/>
            <a:r>
              <a:rPr lang="de-DE" sz="2400" b="1" smtClean="0"/>
              <a:t>Protection Profile and Interoperability</a:t>
            </a:r>
          </a:p>
          <a:p>
            <a:pPr algn="ctr"/>
            <a:r>
              <a:rPr lang="de-DE" sz="2400" b="1" smtClean="0"/>
              <a:t>of a Smart Meter Gateway </a:t>
            </a:r>
            <a:endParaRPr lang="de-DE" sz="2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1829645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5.  Outlook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6" name="Grafik 5" descr="dis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836712"/>
            <a:ext cx="8172400" cy="5423523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395536" y="3995772"/>
            <a:ext cx="163384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mtClean="0"/>
              <a:t>Energy supplier</a:t>
            </a:r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3347864" y="1700808"/>
            <a:ext cx="119616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mtClean="0"/>
              <a:t>Household</a:t>
            </a:r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7740352" y="3284984"/>
            <a:ext cx="138723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smtClean="0"/>
              <a:t>Electricity meter</a:t>
            </a:r>
            <a:endParaRPr lang="de-DE" sz="1400"/>
          </a:p>
        </p:txBody>
      </p:sp>
      <p:sp>
        <p:nvSpPr>
          <p:cNvPr id="12" name="Textfeld 11"/>
          <p:cNvSpPr txBox="1"/>
          <p:nvPr/>
        </p:nvSpPr>
        <p:spPr>
          <a:xfrm>
            <a:off x="7866316" y="4057327"/>
            <a:ext cx="101527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smtClean="0"/>
              <a:t>Heat meter</a:t>
            </a:r>
            <a:endParaRPr lang="de-DE" sz="1400"/>
          </a:p>
        </p:txBody>
      </p:sp>
      <p:sp>
        <p:nvSpPr>
          <p:cNvPr id="13" name="Textfeld 12"/>
          <p:cNvSpPr txBox="1"/>
          <p:nvPr/>
        </p:nvSpPr>
        <p:spPr>
          <a:xfrm>
            <a:off x="7812360" y="5013176"/>
            <a:ext cx="1117742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smtClean="0"/>
              <a:t>Water meter</a:t>
            </a:r>
            <a:endParaRPr lang="de-DE" sz="1400"/>
          </a:p>
        </p:txBody>
      </p:sp>
      <p:sp>
        <p:nvSpPr>
          <p:cNvPr id="14" name="Textfeld 13"/>
          <p:cNvSpPr txBox="1"/>
          <p:nvPr/>
        </p:nvSpPr>
        <p:spPr>
          <a:xfrm>
            <a:off x="7882074" y="5929535"/>
            <a:ext cx="93839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smtClean="0"/>
              <a:t>Gas meter</a:t>
            </a:r>
            <a:endParaRPr lang="de-DE" sz="1400"/>
          </a:p>
        </p:txBody>
      </p:sp>
      <p:sp>
        <p:nvSpPr>
          <p:cNvPr id="15" name="Textfeld 14"/>
          <p:cNvSpPr txBox="1"/>
          <p:nvPr/>
        </p:nvSpPr>
        <p:spPr>
          <a:xfrm>
            <a:off x="7668344" y="1124744"/>
            <a:ext cx="133870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smtClean="0"/>
              <a:t>Solar heat plant</a:t>
            </a:r>
            <a:endParaRPr lang="de-DE" sz="1400"/>
          </a:p>
        </p:txBody>
      </p:sp>
      <p:sp>
        <p:nvSpPr>
          <p:cNvPr id="16" name="Textfeld 15"/>
          <p:cNvSpPr txBox="1"/>
          <p:nvPr/>
        </p:nvSpPr>
        <p:spPr>
          <a:xfrm>
            <a:off x="7689265" y="1772816"/>
            <a:ext cx="120321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smtClean="0"/>
              <a:t>Solar PV plant</a:t>
            </a:r>
            <a:endParaRPr lang="de-DE" sz="1400"/>
          </a:p>
        </p:txBody>
      </p:sp>
      <p:sp>
        <p:nvSpPr>
          <p:cNvPr id="17" name="Textfeld 16"/>
          <p:cNvSpPr txBox="1"/>
          <p:nvPr/>
        </p:nvSpPr>
        <p:spPr>
          <a:xfrm>
            <a:off x="7519864" y="2257127"/>
            <a:ext cx="1588640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smtClean="0"/>
              <a:t>Additional sensors</a:t>
            </a:r>
            <a:endParaRPr lang="de-DE" sz="1400"/>
          </a:p>
        </p:txBody>
      </p:sp>
      <p:sp>
        <p:nvSpPr>
          <p:cNvPr id="18" name="Textfeld 17"/>
          <p:cNvSpPr txBox="1"/>
          <p:nvPr/>
        </p:nvSpPr>
        <p:spPr>
          <a:xfrm>
            <a:off x="1835696" y="4417367"/>
            <a:ext cx="2784545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u="sng" smtClean="0"/>
              <a:t>Route 2: Gateway – Energy Supplier</a:t>
            </a:r>
            <a:endParaRPr lang="de-DE" sz="1400" u="sng"/>
          </a:p>
        </p:txBody>
      </p:sp>
      <p:sp>
        <p:nvSpPr>
          <p:cNvPr id="19" name="Textfeld 18"/>
          <p:cNvSpPr txBox="1"/>
          <p:nvPr/>
        </p:nvSpPr>
        <p:spPr>
          <a:xfrm>
            <a:off x="4788024" y="4437112"/>
            <a:ext cx="2154244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u="sng" smtClean="0"/>
              <a:t>Route 1: Gateway – meters</a:t>
            </a:r>
            <a:endParaRPr lang="de-DE" sz="1400" u="sng"/>
          </a:p>
        </p:txBody>
      </p:sp>
      <p:sp>
        <p:nvSpPr>
          <p:cNvPr id="20" name="Textfeld 19"/>
          <p:cNvSpPr txBox="1"/>
          <p:nvPr/>
        </p:nvSpPr>
        <p:spPr>
          <a:xfrm>
            <a:off x="4962196" y="4777407"/>
            <a:ext cx="1487908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smtClean="0">
                <a:latin typeface="Arial" pitchFamily="34" charset="0"/>
                <a:cs typeface="Arial" pitchFamily="34" charset="0"/>
              </a:rPr>
              <a:t>Radiocommun. </a:t>
            </a:r>
            <a:endParaRPr lang="de-DE" sz="140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467544" y="1115452"/>
            <a:ext cx="280831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mtClean="0"/>
              <a:t>Webpage of energy supplier</a:t>
            </a:r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1660603" y="1700808"/>
            <a:ext cx="1459054" cy="116955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400" smtClean="0"/>
              <a:t>visualization of</a:t>
            </a:r>
          </a:p>
          <a:p>
            <a:r>
              <a:rPr lang="de-DE" sz="1400" smtClean="0"/>
              <a:t>the consumption</a:t>
            </a:r>
          </a:p>
          <a:p>
            <a:r>
              <a:rPr lang="de-DE" sz="1400" smtClean="0"/>
              <a:t>and production,</a:t>
            </a:r>
          </a:p>
          <a:p>
            <a:r>
              <a:rPr lang="de-DE" sz="1400" smtClean="0"/>
              <a:t>choice of tariff,</a:t>
            </a:r>
          </a:p>
          <a:p>
            <a:r>
              <a:rPr lang="de-DE" sz="1400" smtClean="0"/>
              <a:t>dialogue medium</a:t>
            </a:r>
            <a:endParaRPr lang="de-DE" sz="1400"/>
          </a:p>
        </p:txBody>
      </p:sp>
      <p:sp>
        <p:nvSpPr>
          <p:cNvPr id="27650" name="AutoShape 2" descr="data:image/jpeg;base64,/9j/4AAQSkZJRgABAQAAAQABAAD/2wCEAAkGBwgHBgkIBwgKCgkLDRYPDQwMDRsUFRAWIB0iIiAdHx8kKDQsJCYxJx8fLT0tMTU3Ojo6Iys/RD84QzQ5OjcBCgoKDQwNGg8PGjclHyU3Nzc3Nzc3Nzc3Nzc3Nzc3Nzc3Nzc3Nzc3Nzc3Nzc3Nzc3Nzc3Nzc3Nzc3Nzc3Nzc3N//AABEIAGQAUwMBIgACEQEDEQH/xAAbAAABBQEBAAAAAAAAAAAAAAAFAAEDBAYCB//EAEMQAAEDAgIGBgYEDQUAAAAAAAEAAgMEEQUhBhITMUFxIlFhkbHBFDJSgaHRQnOC4RUjJDM1Q0RTYnKD0vAHFiU0kv/EABoBAQEAAwEBAAAAAAAAAAAAAAABAgMFBAb/xAAfEQEAAgICAgMAAAAAAAAAAAAAAQIDIRFBBDEFFSL/2gAMAwEAAhEDEQA/APVsVqJ21L42SEMsLAG3BVaadzMjruJJzaLqfFgfTX8h4KlHntGbR8ZJyfHa4yHWCFQVZI4gHWOfWuw9/tIKMNxZxvT4+1zTwdSMuFYgpK+E3qMRfN2CFjR4ICe1cN7j3rpsrjuce9VHP6Iuc+tD34lJTYnsZYpDA9g2b2NLhrXN7/BOAaNQQba595SM0ntHvVaWW5BuU0jrgAX3jMcEFn0iUfS+KTamXW9biqwJ4ldN3qAykmSQAcXd+XOH8IQ1kDpJXESaouMg3sCvY0/VxB38oVSndd7z2+QVEnoRI/Pu5gfem/Bzj+1S+4n5q20rgPEuZzjGVva+7xQQMw8kXbVTOHtF3R7yfBSChA9arcORLvkoMSxWKis14klmcLshiF3EdfUB2kgLF4xp/V0U5YzDaaw4SVrS/kWtBzQb5tA126qcPtnzsk7DZGH/ALMnvv8ANYHDf9SIJHAYjRvpmnfLG7aNHPIH4Le4bicc8DJIZGz07xdpabg8kWYmDtpZG/tBPNv3qxDC8OF5Gn7P3qaRoycw3adxTxesEQTSTpKDMY/b8IkEfQCq0pzPPyVnSEf8j/THmqdMbE8/JUT1sxayOFhs+Z2rlwG8nuy5kJV9U2goJJyAdVtmtJsCTkPd5KjM4Px+maf1cJIz9pw/tClxx0AbTMqjaJzy4jrI4dxKMqVm1oiGdxGtgw/BZZZpdviNY4EtPDtI6huA3Dvv5t6OZarWmIOqwkuuM3E9nYi2mLn0ctoI3Bskj3lwB3Xy+CC4xO6HYtgNgd7+s/JaJyzzw7P1lK45ta20mr6PIHxusOa12g9ZV4fVsYBrUE7tV7dcfinncQL3z3W+9YqOZtadnYsOQvfe7qRqskhaKVlPI0yAgus3Vs8Zi/Xu3rOton052bBfFH6e0xVj2P2JaNU53V9h6QQWI68cD+JbfwRaF19T3LY8o0kmTqDMaR/pAfVjxKoQHN3PyV7SU2xFv1Q8Sh0BzdzVA/EpTS49RzkgRvjLDl23/wA5orjTC/DnyNjEmyBJZ7TSCD4g+5UcdonVtEdn+djOuw9qWjOLtrIBTykNqIhZzTxCTHTKtpraLR0840gqKmcyVDoYA1l/pHo8zwvzQV1PHsHRPF2MkBZfeBbIfFesYnoy5tSazCt99Ywa1s/jcdmfLisrpHhcraxzo6QQ7TpOY+FrLZcBe3gvJfFaNvocXyOC/EX1piyH0k99QEOtbtRnBaF+N41BTxsswECV3L1u4Zcyr1FofieJyMdsXxxj9Y7L47h7rnsXoOj2A0mAUupDZ0zhZ8lre4dnjvW3HSY3Lmeb5VcnNKehZoBcGt+iALK9Cek0dVkOawOnbPYdFhANs81cgd0281vc9oUk6SxGW0m/SLPqh4lDIfWKK6UD8tiPXF5lCY/WKotAoHi2BummFZh8mwqm55ZAlGbp1QCptJquhtDjVFKCMttE24PMIpDpbhTm5Yg1n8LtZvkrJDXCzgCOoqP0Wmvf0eG/XqBBF/uCmqHWpNtVv6omE95OSsRNnnIfVBrG8IWm/eePJdts0WaAB1ALsFBKCpYD0281WBU0B/GN5oNSkkksRmNKXA1kIG8R595Qdh6XuC0+P4caqMVEV9rGMx7TfmslIWtns7PIcVYF26e5VXXj4gHnmmvT/uYb9ezb8lRbuuXSMbve0cyq+vENzGDkAuhUNb6thyQTCeL94z/0F0J4/baeRuoPSh1/FI1Q60FnbDhrn+Vjj4BTU8gMjRZwNxvaR4ocapvEhSU1QHzMDTclwGXNBu0kk6xCWYxDAaWoxN79pNHrAHVjLQB3hOkg7i0Wonb6iqP2m/2qZuiuHje+odzePkkkqJBozhg3xyHnK5dt0dwppypSecrz5p0lBKzBcNbuoojzF/FStwygb6tFTD+k35JJIJW0tOz1IIm8mAKUNDRZoAHYkkgdJJJB/9k="/>
          <p:cNvSpPr>
            <a:spLocks noChangeAspect="1" noChangeArrowheads="1"/>
          </p:cNvSpPr>
          <p:nvPr/>
        </p:nvSpPr>
        <p:spPr bwMode="auto">
          <a:xfrm>
            <a:off x="155575" y="-388938"/>
            <a:ext cx="676275" cy="8191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27652" name="AutoShape 4" descr="data:image/jpeg;base64,/9j/4AAQSkZJRgABAQAAAQABAAD/2wCEAAkGBwgHBgkIBwgKCgkLDRYPDQwMDRsUFRAWIB0iIiAdHx8kKDQsJCYxJx8fLT0tMTU3Ojo6Iys/RD84QzQ5OjcBCgoKDQwNGg8PGjclHyU3Nzc3Nzc3Nzc3Nzc3Nzc3Nzc3Nzc3Nzc3Nzc3Nzc3Nzc3Nzc3Nzc3Nzc3Nzc3Nzc3N//AABEIAGQAUwMBIgACEQEDEQH/xAAbAAABBQEBAAAAAAAAAAAAAAAFAAEDBAYCB//EAEMQAAEDAgIGBgYEDQUAAAAAAAEAAgMEEQUhBhITMUFxIlFhkbHBFDJSgaHRQnOC4RUjJDM1Q0RTYnKD0vAHFiU0kv/EABoBAQEAAwEBAAAAAAAAAAAAAAABAgMFBAb/xAAfEQEAAgICAgMAAAAAAAAAAAAAAQIDIRFBBDEFFSL/2gAMAwEAAhEDEQA/APVsVqJ21L42SEMsLAG3BVaadzMjruJJzaLqfFgfTX8h4KlHntGbR8ZJyfHa4yHWCFQVZI4gHWOfWuw9/tIKMNxZxvT4+1zTwdSMuFYgpK+E3qMRfN2CFjR4ICe1cN7j3rpsrjuce9VHP6Iuc+tD34lJTYnsZYpDA9g2b2NLhrXN7/BOAaNQQba595SM0ntHvVaWW5BuU0jrgAX3jMcEFn0iUfS+KTamXW9biqwJ4ldN3qAykmSQAcXd+XOH8IQ1kDpJXESaouMg3sCvY0/VxB38oVSndd7z2+QVEnoRI/Pu5gfem/Bzj+1S+4n5q20rgPEuZzjGVva+7xQQMw8kXbVTOHtF3R7yfBSChA9arcORLvkoMSxWKis14klmcLshiF3EdfUB2kgLF4xp/V0U5YzDaaw4SVrS/kWtBzQb5tA126qcPtnzsk7DZGH/ALMnvv8ANYHDf9SIJHAYjRvpmnfLG7aNHPIH4Le4bicc8DJIZGz07xdpabg8kWYmDtpZG/tBPNv3qxDC8OF5Gn7P3qaRoycw3adxTxesEQTSTpKDMY/b8IkEfQCq0pzPPyVnSEf8j/THmqdMbE8/JUT1sxayOFhs+Z2rlwG8nuy5kJV9U2goJJyAdVtmtJsCTkPd5KjM4Px+maf1cJIz9pw/tClxx0AbTMqjaJzy4jrI4dxKMqVm1oiGdxGtgw/BZZZpdviNY4EtPDtI6huA3Dvv5t6OZarWmIOqwkuuM3E9nYi2mLn0ctoI3Bskj3lwB3Xy+CC4xO6HYtgNgd7+s/JaJyzzw7P1lK45ta20mr6PIHxusOa12g9ZV4fVsYBrUE7tV7dcfinncQL3z3W+9YqOZtadnYsOQvfe7qRqskhaKVlPI0yAgus3Vs8Zi/Xu3rOton052bBfFH6e0xVj2P2JaNU53V9h6QQWI68cD+JbfwRaF19T3LY8o0kmTqDMaR/pAfVjxKoQHN3PyV7SU2xFv1Q8Sh0BzdzVA/EpTS49RzkgRvjLDl23/wA5orjTC/DnyNjEmyBJZ7TSCD4g+5UcdonVtEdn+djOuw9qWjOLtrIBTykNqIhZzTxCTHTKtpraLR0840gqKmcyVDoYA1l/pHo8zwvzQV1PHsHRPF2MkBZfeBbIfFesYnoy5tSazCt99Ywa1s/jcdmfLisrpHhcraxzo6QQ7TpOY+FrLZcBe3gvJfFaNvocXyOC/EX1piyH0k99QEOtbtRnBaF+N41BTxsswECV3L1u4Zcyr1FofieJyMdsXxxj9Y7L47h7rnsXoOj2A0mAUupDZ0zhZ8lre4dnjvW3HSY3Lmeb5VcnNKehZoBcGt+iALK9Cek0dVkOawOnbPYdFhANs81cgd0281vc9oUk6SxGW0m/SLPqh4lDIfWKK6UD8tiPXF5lCY/WKotAoHi2BummFZh8mwqm55ZAlGbp1QCptJquhtDjVFKCMttE24PMIpDpbhTm5Yg1n8LtZvkrJDXCzgCOoqP0Wmvf0eG/XqBBF/uCmqHWpNtVv6omE95OSsRNnnIfVBrG8IWm/eePJdts0WaAB1ALsFBKCpYD0281WBU0B/GN5oNSkkksRmNKXA1kIG8R595Qdh6XuC0+P4caqMVEV9rGMx7TfmslIWtns7PIcVYF26e5VXXj4gHnmmvT/uYb9ezb8lRbuuXSMbve0cyq+vENzGDkAuhUNb6thyQTCeL94z/0F0J4/baeRuoPSh1/FI1Q60FnbDhrn+Vjj4BTU8gMjRZwNxvaR4ocapvEhSU1QHzMDTclwGXNBu0kk6xCWYxDAaWoxN79pNHrAHVjLQB3hOkg7i0Wonb6iqP2m/2qZuiuHje+odzePkkkqJBozhg3xyHnK5dt0dwppypSecrz5p0lBKzBcNbuoojzF/FStwygb6tFTD+k35JJIJW0tOz1IIm8mAKUNDRZoAHYkkgdJJJB/9k="/>
          <p:cNvSpPr>
            <a:spLocks noChangeAspect="1" noChangeArrowheads="1"/>
          </p:cNvSpPr>
          <p:nvPr/>
        </p:nvSpPr>
        <p:spPr bwMode="auto">
          <a:xfrm>
            <a:off x="155575" y="-388938"/>
            <a:ext cx="676275" cy="8191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25" name="Grafik 24" descr="Elektroauto-Zoe-Preis-VW-Golf-Elektromobil-Renaul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127" y="4586234"/>
            <a:ext cx="1233654" cy="930998"/>
          </a:xfrm>
          <a:prstGeom prst="rect">
            <a:avLst/>
          </a:prstGeom>
        </p:spPr>
      </p:pic>
      <p:cxnSp>
        <p:nvCxnSpPr>
          <p:cNvPr id="27" name="Form 26"/>
          <p:cNvCxnSpPr>
            <a:stCxn id="28" idx="2"/>
            <a:endCxn id="25" idx="0"/>
          </p:cNvCxnSpPr>
          <p:nvPr/>
        </p:nvCxnSpPr>
        <p:spPr>
          <a:xfrm rot="5400000">
            <a:off x="2490889" y="2771138"/>
            <a:ext cx="509162" cy="312103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hteck 27"/>
          <p:cNvSpPr/>
          <p:nvPr/>
        </p:nvSpPr>
        <p:spPr>
          <a:xfrm>
            <a:off x="4067944" y="3808785"/>
            <a:ext cx="476081" cy="26828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4" name="Grafik 23" descr="Waschmaschin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922" y="5453285"/>
            <a:ext cx="650742" cy="784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1829645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5.  Outlook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83568" y="1628800"/>
            <a:ext cx="804207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/>
              <a:t>New regulation for smart metering in Germany:</a:t>
            </a:r>
          </a:p>
          <a:p>
            <a:endParaRPr lang="de-DE" sz="2400" b="1" smtClean="0"/>
          </a:p>
          <a:p>
            <a:r>
              <a:rPr lang="de-DE" sz="2400" smtClean="0"/>
              <a:t>A smart meter has to be installed …</a:t>
            </a:r>
          </a:p>
          <a:p>
            <a:endParaRPr lang="de-DE" sz="2400" b="1" smtClean="0"/>
          </a:p>
          <a:p>
            <a:pPr>
              <a:buFontTx/>
              <a:buChar char="-"/>
            </a:pPr>
            <a:r>
              <a:rPr lang="de-DE" sz="2400" smtClean="0"/>
              <a:t> for new buildings and in case of reconstruction of buildings</a:t>
            </a:r>
          </a:p>
          <a:p>
            <a:pPr>
              <a:buFontTx/>
              <a:buChar char="-"/>
            </a:pPr>
            <a:endParaRPr lang="de-DE" sz="2400" smtClean="0"/>
          </a:p>
          <a:p>
            <a:pPr>
              <a:buFontTx/>
              <a:buChar char="-"/>
            </a:pPr>
            <a:r>
              <a:rPr lang="de-DE" sz="2400" smtClean="0"/>
              <a:t> if the consumption of electricity is more than 6.000 kWh/year</a:t>
            </a:r>
          </a:p>
          <a:p>
            <a:pPr>
              <a:buFontTx/>
              <a:buChar char="-"/>
            </a:pPr>
            <a:endParaRPr lang="de-DE" sz="2400" smtClean="0"/>
          </a:p>
          <a:p>
            <a:pPr>
              <a:buFontTx/>
              <a:buChar char="-"/>
            </a:pPr>
            <a:r>
              <a:rPr lang="de-DE" sz="2400" smtClean="0"/>
              <a:t> for operators of new power plants </a:t>
            </a:r>
            <a:endParaRPr lang="de-DE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1829645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5.  Outlook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83568" y="1628800"/>
            <a:ext cx="667009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/>
              <a:t>What about verification?</a:t>
            </a:r>
          </a:p>
          <a:p>
            <a:endParaRPr lang="de-DE" sz="2400" b="1" smtClean="0"/>
          </a:p>
          <a:p>
            <a:r>
              <a:rPr lang="de-DE" sz="2400" smtClean="0"/>
              <a:t>So far there is …</a:t>
            </a:r>
          </a:p>
          <a:p>
            <a:endParaRPr lang="de-DE" sz="2400" b="1" smtClean="0"/>
          </a:p>
          <a:p>
            <a:pPr>
              <a:buFontTx/>
              <a:buChar char="-"/>
            </a:pPr>
            <a:r>
              <a:rPr lang="de-DE" sz="2400" smtClean="0"/>
              <a:t> no idea what a verification officer should/could do</a:t>
            </a:r>
          </a:p>
          <a:p>
            <a:pPr>
              <a:buFontTx/>
              <a:buChar char="-"/>
            </a:pPr>
            <a:endParaRPr lang="de-DE" sz="2400" smtClean="0"/>
          </a:p>
          <a:p>
            <a:pPr>
              <a:buFontTx/>
              <a:buChar char="-"/>
            </a:pPr>
            <a:r>
              <a:rPr lang="de-DE" sz="2400" smtClean="0"/>
              <a:t> most probably there will be only a formal check</a:t>
            </a:r>
          </a:p>
          <a:p>
            <a:pPr>
              <a:buFontTx/>
              <a:buChar char="-"/>
            </a:pPr>
            <a:endParaRPr lang="de-DE" sz="2400" smtClean="0"/>
          </a:p>
          <a:p>
            <a:pPr>
              <a:buFontTx/>
              <a:buChar char="-"/>
            </a:pPr>
            <a:r>
              <a:rPr lang="de-DE" sz="2400" smtClean="0"/>
              <a:t> experiences need to be gained</a:t>
            </a:r>
            <a:endParaRPr lang="de-DE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1829645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5.  Outlook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8" name="Grafik 7" descr="smart-meter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894879"/>
            <a:ext cx="6799248" cy="5342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1829645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5.  Outlook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8" name="Grafik 7" descr="GetImage.as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001" y="836712"/>
            <a:ext cx="7533998" cy="5328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1829645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5.  Outlook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6" name="Grafik 5" descr="smart-meter-projects-world-w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958339"/>
            <a:ext cx="8110325" cy="5206965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395536" y="5457998"/>
            <a:ext cx="21713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>
                <a:solidFill>
                  <a:schemeClr val="bg1"/>
                </a:solidFill>
              </a:rPr>
              <a:t>Smart meter projects</a:t>
            </a:r>
          </a:p>
          <a:p>
            <a:r>
              <a:rPr lang="de-DE" smtClean="0">
                <a:solidFill>
                  <a:schemeClr val="bg1"/>
                </a:solidFill>
              </a:rPr>
              <a:t>2009</a:t>
            </a:r>
          </a:p>
          <a:p>
            <a:endParaRPr lang="de-DE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844582" y="2879062"/>
            <a:ext cx="6858000" cy="36576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lang="de-DE" sz="1200" b="1" dirty="0" smtClean="0">
                <a:latin typeface="+mj-lt"/>
                <a:cs typeface="Arial"/>
              </a:rPr>
              <a:t>Physikalisch-Technische Bundesanstalt</a:t>
            </a:r>
          </a:p>
          <a:p>
            <a:r>
              <a:rPr lang="de-DE" sz="1200" b="1" dirty="0" smtClean="0">
                <a:latin typeface="+mj-lt"/>
                <a:cs typeface="Arial"/>
              </a:rPr>
              <a:t>Braunschweig und Berlin</a:t>
            </a:r>
          </a:p>
          <a:p>
            <a:r>
              <a:rPr lang="de-DE" sz="1200" dirty="0" smtClean="0">
                <a:latin typeface="+mj-lt"/>
                <a:cs typeface="Arial"/>
              </a:rPr>
              <a:t>Bundesallee 100</a:t>
            </a:r>
          </a:p>
          <a:p>
            <a:pPr>
              <a:spcAft>
                <a:spcPts val="500"/>
              </a:spcAft>
            </a:pPr>
            <a:r>
              <a:rPr lang="de-DE" sz="1200" dirty="0" smtClean="0">
                <a:latin typeface="+mj-lt"/>
                <a:cs typeface="Arial"/>
              </a:rPr>
              <a:t>38116 Braunschweig</a:t>
            </a:r>
          </a:p>
          <a:p>
            <a:r>
              <a:rPr lang="de-DE" sz="1200" smtClean="0">
                <a:latin typeface="+mj-lt"/>
                <a:cs typeface="Arial"/>
              </a:rPr>
              <a:t>Dr.-Ing. habil. Peter Ulbig</a:t>
            </a:r>
            <a:endParaRPr lang="de-DE" sz="1200" dirty="0" smtClean="0">
              <a:latin typeface="+mj-lt"/>
              <a:cs typeface="Arial"/>
            </a:endParaRPr>
          </a:p>
          <a:p>
            <a:pPr>
              <a:spcAft>
                <a:spcPts val="500"/>
              </a:spcAft>
            </a:pPr>
            <a:r>
              <a:rPr lang="de-DE" sz="1200" smtClean="0">
                <a:latin typeface="+mj-lt"/>
                <a:cs typeface="Arial"/>
              </a:rPr>
              <a:t>Division Q „Scientific-technical cross-sectional tasks“</a:t>
            </a:r>
            <a:br>
              <a:rPr lang="de-DE" sz="1200" smtClean="0">
                <a:latin typeface="+mj-lt"/>
                <a:cs typeface="Arial"/>
              </a:rPr>
            </a:br>
            <a:r>
              <a:rPr lang="de-DE" sz="1200" smtClean="0">
                <a:latin typeface="+mj-lt"/>
                <a:cs typeface="Arial"/>
              </a:rPr>
              <a:t>Chairperson of Deutsche Kalibrierdienst (DKD)</a:t>
            </a:r>
            <a:endParaRPr lang="de-DE" sz="1200" dirty="0" smtClean="0">
              <a:latin typeface="+mj-lt"/>
              <a:cs typeface="Arial"/>
            </a:endParaRPr>
          </a:p>
          <a:p>
            <a:pPr>
              <a:tabLst>
                <a:tab pos="630238" algn="l"/>
              </a:tabLst>
            </a:pPr>
            <a:r>
              <a:rPr lang="de-DE" sz="1200" smtClean="0">
                <a:latin typeface="+mj-lt"/>
                <a:cs typeface="Arial"/>
              </a:rPr>
              <a:t>Telephone:	+49-531 592-8010</a:t>
            </a:r>
            <a:endParaRPr lang="de-DE" sz="1200" dirty="0" smtClean="0">
              <a:latin typeface="+mj-lt"/>
              <a:cs typeface="Arial"/>
            </a:endParaRPr>
          </a:p>
          <a:p>
            <a:pPr>
              <a:tabLst>
                <a:tab pos="630238" algn="l"/>
              </a:tabLst>
            </a:pPr>
            <a:r>
              <a:rPr lang="de-DE" sz="1200" dirty="0" smtClean="0">
                <a:latin typeface="+mj-lt"/>
                <a:cs typeface="Arial"/>
              </a:rPr>
              <a:t>E-Mail: </a:t>
            </a:r>
            <a:r>
              <a:rPr lang="de-DE" sz="1200" smtClean="0">
                <a:latin typeface="+mj-lt"/>
                <a:cs typeface="Arial"/>
              </a:rPr>
              <a:t>		Peter. Ulbig@ptb.de</a:t>
            </a:r>
            <a:endParaRPr lang="de-DE" sz="1200" dirty="0" smtClean="0">
              <a:latin typeface="+mj-lt"/>
              <a:cs typeface="Arial"/>
            </a:endParaRPr>
          </a:p>
          <a:p>
            <a:r>
              <a:rPr lang="de-DE" sz="1200" dirty="0" err="1" smtClean="0">
                <a:latin typeface="+mj-lt"/>
                <a:cs typeface="Arial"/>
                <a:hlinkClick r:id="rId2"/>
              </a:rPr>
              <a:t>www.ptb.de</a:t>
            </a:r>
            <a:endParaRPr lang="de-DE" sz="1200" dirty="0" smtClean="0">
              <a:latin typeface="+mj-lt"/>
              <a:cs typeface="Arial"/>
            </a:endParaRPr>
          </a:p>
          <a:p>
            <a:endParaRPr lang="de-DE" sz="1200" dirty="0" smtClean="0">
              <a:latin typeface="Arial"/>
              <a:cs typeface="Arial"/>
            </a:endParaRPr>
          </a:p>
        </p:txBody>
      </p:sp>
      <p:pic>
        <p:nvPicPr>
          <p:cNvPr id="3" name="Picture 2" descr="http://tylerh4.edublogs.org/files/2010/01/question-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2119" y="1052639"/>
            <a:ext cx="3050463" cy="406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1010789" y="2185474"/>
            <a:ext cx="4582450" cy="1387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Thank you for your attention!</a:t>
            </a: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sz="2800" b="1" smtClean="0">
              <a:latin typeface="+mj-lt"/>
              <a:cs typeface="Arial" pitchFamily="34" charset="0"/>
            </a:endParaRPr>
          </a:p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Questions / remarks?</a:t>
            </a:r>
            <a:endParaRPr lang="de-DE" sz="2800" b="1"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3533573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1. The need for energy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6" name="Grafik 5" descr="2052-forecast-energy-consum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942764"/>
            <a:ext cx="8064896" cy="486250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826252" y="5877272"/>
            <a:ext cx="2778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Source: Club of Rome, 2012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3533573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1. The need for energy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7207" y="836712"/>
            <a:ext cx="6079129" cy="5337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feld 9"/>
          <p:cNvSpPr txBox="1"/>
          <p:nvPr/>
        </p:nvSpPr>
        <p:spPr>
          <a:xfrm>
            <a:off x="7497866" y="5877272"/>
            <a:ext cx="1322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Source: ABB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3533573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1. The need for energy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09" y="980728"/>
            <a:ext cx="4869805" cy="524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6"/>
          <p:cNvSpPr txBox="1"/>
          <p:nvPr/>
        </p:nvSpPr>
        <p:spPr>
          <a:xfrm>
            <a:off x="5169814" y="5661248"/>
            <a:ext cx="3172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*GDP = Gross Domestic Product</a:t>
            </a:r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4775974" y="104344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*</a:t>
            </a:r>
            <a:endParaRPr lang="de-DE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5974" y="3068960"/>
            <a:ext cx="839787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feld 10"/>
          <p:cNvSpPr txBox="1"/>
          <p:nvPr/>
        </p:nvSpPr>
        <p:spPr>
          <a:xfrm>
            <a:off x="5868144" y="1556792"/>
            <a:ext cx="263687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u="sng" smtClean="0"/>
              <a:t>Increase of:</a:t>
            </a:r>
          </a:p>
          <a:p>
            <a:endParaRPr lang="de-DE" sz="2400" smtClean="0"/>
          </a:p>
          <a:p>
            <a:r>
              <a:rPr lang="de-DE" sz="2400" smtClean="0">
                <a:solidFill>
                  <a:srgbClr val="0091BC"/>
                </a:solidFill>
              </a:rPr>
              <a:t>efficiency</a:t>
            </a:r>
          </a:p>
          <a:p>
            <a:endParaRPr lang="de-DE" sz="2400" smtClean="0"/>
          </a:p>
          <a:p>
            <a:r>
              <a:rPr lang="de-DE" sz="2400" smtClean="0"/>
              <a:t>energy savings</a:t>
            </a:r>
          </a:p>
          <a:p>
            <a:endParaRPr lang="de-DE" sz="2400" smtClean="0"/>
          </a:p>
          <a:p>
            <a:r>
              <a:rPr lang="de-DE" sz="2400" smtClean="0"/>
              <a:t>renewable energies</a:t>
            </a:r>
          </a:p>
          <a:p>
            <a:endParaRPr lang="de-DE" sz="2400" smtClean="0"/>
          </a:p>
          <a:p>
            <a:endParaRPr lang="de-DE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3533573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1. The need for energy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972491"/>
            <a:ext cx="7563247" cy="538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3533573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1. The need for energy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3568" y="980728"/>
            <a:ext cx="7723304" cy="5152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 Box 1"/>
          <p:cNvSpPr txBox="1">
            <a:spLocks noChangeArrowheads="1"/>
          </p:cNvSpPr>
          <p:nvPr/>
        </p:nvSpPr>
        <p:spPr bwMode="auto">
          <a:xfrm>
            <a:off x="300009" y="239303"/>
            <a:ext cx="3533573" cy="52540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de-DE" sz="2800" b="1" smtClean="0">
                <a:latin typeface="+mj-lt"/>
                <a:cs typeface="Arial" pitchFamily="34" charset="0"/>
              </a:rPr>
              <a:t>1. The need for energy</a:t>
            </a:r>
            <a:endParaRPr lang="de-DE" sz="2800" b="1">
              <a:latin typeface="+mj-lt"/>
              <a:cs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864453"/>
            <a:ext cx="7488832" cy="522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622</Words>
  <Application>Microsoft Office PowerPoint</Application>
  <PresentationFormat>Bildschirmpräsentation (4:3)</PresentationFormat>
  <Paragraphs>164</Paragraphs>
  <Slides>37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37</vt:i4>
      </vt:variant>
    </vt:vector>
  </HeadingPairs>
  <TitlesOfParts>
    <vt:vector size="38" baseType="lpstr">
      <vt:lpstr>Office-Design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Folie 20</vt:lpstr>
      <vt:lpstr>Folie 21</vt:lpstr>
      <vt:lpstr>Folie 22</vt:lpstr>
      <vt:lpstr>Folie 23</vt:lpstr>
      <vt:lpstr>Folie 24</vt:lpstr>
      <vt:lpstr>Folie 25</vt:lpstr>
      <vt:lpstr>Folie 26</vt:lpstr>
      <vt:lpstr>Folie 27</vt:lpstr>
      <vt:lpstr>Folie 28</vt:lpstr>
      <vt:lpstr>Folie 29</vt:lpstr>
      <vt:lpstr>Folie 30</vt:lpstr>
      <vt:lpstr>Folie 31</vt:lpstr>
      <vt:lpstr>Folie 32</vt:lpstr>
      <vt:lpstr>Folie 33</vt:lpstr>
      <vt:lpstr>Folie 34</vt:lpstr>
      <vt:lpstr>Folie 35</vt:lpstr>
      <vt:lpstr>Folie 36</vt:lpstr>
      <vt:lpstr>Folie 37</vt:lpstr>
    </vt:vector>
  </TitlesOfParts>
  <Company>Physikalisch-Teschnische Bundesanstalt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PTB-Präsentationsfolie</dc:title>
  <dc:creator>Daniel Schiller</dc:creator>
  <dc:description>600 07</dc:description>
  <cp:lastModifiedBy>ulbig01</cp:lastModifiedBy>
  <cp:revision>138</cp:revision>
  <dcterms:created xsi:type="dcterms:W3CDTF">2013-11-14T08:01:14Z</dcterms:created>
  <dcterms:modified xsi:type="dcterms:W3CDTF">2014-09-17T05:24:43Z</dcterms:modified>
  <cp:category>alle</cp:category>
</cp:coreProperties>
</file>